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49"/>
  </p:notesMasterIdLst>
  <p:sldIdLst>
    <p:sldId id="256" r:id="rId2"/>
    <p:sldId id="276" r:id="rId3"/>
    <p:sldId id="289" r:id="rId4"/>
    <p:sldId id="290" r:id="rId5"/>
    <p:sldId id="292" r:id="rId6"/>
    <p:sldId id="293" r:id="rId7"/>
    <p:sldId id="294" r:id="rId8"/>
    <p:sldId id="291" r:id="rId9"/>
    <p:sldId id="295" r:id="rId10"/>
    <p:sldId id="275" r:id="rId11"/>
    <p:sldId id="298" r:id="rId12"/>
    <p:sldId id="299" r:id="rId13"/>
    <p:sldId id="300" r:id="rId14"/>
    <p:sldId id="301" r:id="rId15"/>
    <p:sldId id="302" r:id="rId16"/>
    <p:sldId id="303" r:id="rId17"/>
    <p:sldId id="297" r:id="rId18"/>
    <p:sldId id="296" r:id="rId19"/>
    <p:sldId id="305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04" r:id="rId28"/>
    <p:sldId id="287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313" r:id="rId40"/>
    <p:sldId id="318" r:id="rId41"/>
    <p:sldId id="314" r:id="rId42"/>
    <p:sldId id="315" r:id="rId43"/>
    <p:sldId id="319" r:id="rId44"/>
    <p:sldId id="316" r:id="rId45"/>
    <p:sldId id="321" r:id="rId46"/>
    <p:sldId id="317" r:id="rId47"/>
    <p:sldId id="320" r:id="rId48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50"/>
      <p:bold r:id="rId51"/>
      <p:italic r:id="rId52"/>
      <p:boldItalic r:id="rId53"/>
    </p:embeddedFont>
    <p:embeddedFont>
      <p:font typeface="Montserrat" panose="020B0604020202020204" charset="0"/>
      <p:regular r:id="rId54"/>
      <p:bold r:id="rId55"/>
      <p:italic r:id="rId56"/>
      <p:boldItalic r:id="rId57"/>
    </p:embeddedFont>
    <p:embeddedFont>
      <p:font typeface="Lato" panose="020B0604020202020204" charset="0"/>
      <p:regular r:id="rId58"/>
      <p:bold r:id="rId59"/>
      <p:italic r:id="rId60"/>
      <p:boldItalic r:id="rId6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25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14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61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66023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4881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75194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2498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15479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16834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29861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36412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23906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6588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24368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1415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34136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832718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18540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898380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925796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348567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174554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25014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13833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339599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44529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107347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1135413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422426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53732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523915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611595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8005709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188256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30142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58059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316675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4347272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381301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08657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605805f72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605805f72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4904107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1797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1620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33895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94659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99257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683471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6.jpe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openxmlformats.org/officeDocument/2006/relationships/image" Target="../media/image33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2.png"/><Relationship Id="rId5" Type="http://schemas.openxmlformats.org/officeDocument/2006/relationships/image" Target="../media/image31.jpeg"/><Relationship Id="rId4" Type="http://schemas.openxmlformats.org/officeDocument/2006/relationships/image" Target="../media/image30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hyperlink" Target="http://editorarealize.com.br/revistas/cintedi/trabalhos/Modalidade_1datahora_07_10_2014_16_44_33_idinscrito_387_654ecb08429600021f5e35b9dc5266d9.pdf" TargetMode="External"/><Relationship Id="rId3" Type="http://schemas.openxmlformats.org/officeDocument/2006/relationships/hyperlink" Target="https://bit.ly/2OGJBzi" TargetMode="External"/><Relationship Id="rId7" Type="http://schemas.openxmlformats.org/officeDocument/2006/relationships/hyperlink" Target="http://vencerautismo.org/2019/02/visao-geral-do-autismo-nao-verbal/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www.ibge.gov.br/apps/populacao/projecao/" TargetMode="External"/><Relationship Id="rId11" Type="http://schemas.openxmlformats.org/officeDocument/2006/relationships/hyperlink" Target="http://www.br-ie.org/pub/index.php/sbie/article/download/7569/5365" TargetMode="External"/><Relationship Id="rId5" Type="http://schemas.openxmlformats.org/officeDocument/2006/relationships/hyperlink" Target="https://bit.ly/2EbeUhL" TargetMode="External"/><Relationship Id="rId10" Type="http://schemas.openxmlformats.org/officeDocument/2006/relationships/hyperlink" Target="https://maicokrause.com/images/artigos/2016---IV-ERIN-3---Autismo-Projeto-Integrar_-Um-aplicativo-mvel-para--incluso-de-crianas-com-Transtorno-do-Espectro-Autista.pdf" TargetMode="External"/><Relationship Id="rId4" Type="http://schemas.openxmlformats.org/officeDocument/2006/relationships/hyperlink" Target="https://bit.ly/2r0cHMU" TargetMode="External"/><Relationship Id="rId9" Type="http://schemas.openxmlformats.org/officeDocument/2006/relationships/hyperlink" Target="https://www.grupoconduzir.com.br/2018/08/como-o-uso-da-tecnologia-pode-ajudar-desenvolver-criancas-com-autismo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title"/>
          </p:nvPr>
        </p:nvSpPr>
        <p:spPr>
          <a:xfrm>
            <a:off x="250563" y="876699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/>
              <a:t>Amigo Azul</a:t>
            </a:r>
            <a:endParaRPr sz="4800" dirty="0"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4294967295"/>
          </p:nvPr>
        </p:nvSpPr>
        <p:spPr>
          <a:xfrm rot="626">
            <a:off x="250681" y="2322079"/>
            <a:ext cx="6586537" cy="1289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>
                <a:latin typeface="Arial"/>
                <a:ea typeface="Arial"/>
                <a:cs typeface="Arial"/>
                <a:sym typeface="Arial"/>
              </a:rPr>
              <a:t>APLICAÇÃO MOBILE PARA AUXILIAR A COMUNICAÇÃO ALTERNATIVA E DESENVOLVIMENTO PEDAGÓGICO DE PESSOAS COM TRANSTORNO DO ESPECTRO AUTISTA (TEA).</a:t>
            </a:r>
            <a:endParaRPr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230" name="Google Shape;230;p17"/>
          <p:cNvSpPr txBox="1"/>
          <p:nvPr/>
        </p:nvSpPr>
        <p:spPr>
          <a:xfrm>
            <a:off x="4961400" y="3511209"/>
            <a:ext cx="2345400" cy="7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Lucas </a:t>
            </a:r>
            <a:r>
              <a:rPr lang="en-GB" sz="18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Pinheiro</a:t>
            </a:r>
            <a:r>
              <a:rPr lang="en-GB" sz="18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	</a:t>
            </a:r>
            <a:endParaRPr sz="1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Thaise</a:t>
            </a:r>
            <a:r>
              <a:rPr lang="en-GB" sz="1800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1800" dirty="0" err="1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Vaz</a:t>
            </a:r>
            <a:endParaRPr sz="1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Diagrama de </a:t>
            </a:r>
            <a:r>
              <a:rPr lang="en-GB" sz="48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Sequência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9817774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CADASTRO DE USUÁRIO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634" y="1179661"/>
            <a:ext cx="5780689" cy="280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572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MENUS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634" y="1363753"/>
            <a:ext cx="5780689" cy="243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696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ATIVIDADES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499" y="1267563"/>
            <a:ext cx="5589617" cy="2661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177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COMUNICAÇÃO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499" y="1299971"/>
            <a:ext cx="5589617" cy="259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2406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FIREBASE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5499" y="1351616"/>
            <a:ext cx="5589617" cy="249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000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RELATÓRIO WEB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5331" y="1351616"/>
            <a:ext cx="3849952" cy="249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361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69" y="378373"/>
            <a:ext cx="8586952" cy="4456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3447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651641" y="1928775"/>
            <a:ext cx="820858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Diagrama </a:t>
            </a:r>
            <a:r>
              <a:rPr lang="en-GB" sz="40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Entidade</a:t>
            </a:r>
            <a:r>
              <a:rPr lang="en-GB" sz="40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GB" sz="40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Relacionamento</a:t>
            </a:r>
            <a:endParaRPr sz="40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463676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MODELO CONCEITUAL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7" name="Google Shape;187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088452" y="998972"/>
            <a:ext cx="5876924" cy="32496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4717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0" y="261257"/>
            <a:ext cx="3125037" cy="4325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>
                <a:uFillTx/>
              </a:rPr>
              <a:t>TEA – TRANSTORNO DO ESPECTRO AUTISTA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3171539" y="1051525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218042" y="952500"/>
            <a:ext cx="5726261" cy="29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1600" dirty="0">
                <a:solidFill>
                  <a:schemeClr val="lt1"/>
                </a:solidFill>
                <a:uFillTx/>
              </a:rPr>
              <a:t>O Transtorno do Espectro Autista (TEA) engloba diferentes condições marcadas por perturbações do desenvolvimento neurológico com três características fundamentais, que podem manifestar-se em conjunto ou isoladamente. São elas: </a:t>
            </a:r>
            <a:r>
              <a:rPr lang="pt-BR" sz="1600" b="1" i="1" dirty="0">
                <a:solidFill>
                  <a:schemeClr val="lt1"/>
                </a:solidFill>
                <a:uFillTx/>
              </a:rPr>
              <a:t>dificuldade de comunicação </a:t>
            </a:r>
            <a:r>
              <a:rPr lang="pt-BR" sz="1600" dirty="0">
                <a:solidFill>
                  <a:schemeClr val="lt1"/>
                </a:solidFill>
                <a:uFillTx/>
              </a:rPr>
              <a:t>por deficiência no domínio da linguagem, </a:t>
            </a:r>
            <a:r>
              <a:rPr lang="pt-BR" sz="1600" b="1" i="1" dirty="0">
                <a:solidFill>
                  <a:schemeClr val="lt1"/>
                </a:solidFill>
                <a:uFillTx/>
              </a:rPr>
              <a:t>dificuldade de socialização </a:t>
            </a:r>
            <a:r>
              <a:rPr lang="pt-BR" sz="1600" dirty="0">
                <a:solidFill>
                  <a:schemeClr val="lt1"/>
                </a:solidFill>
                <a:uFillTx/>
              </a:rPr>
              <a:t>e </a:t>
            </a:r>
            <a:r>
              <a:rPr lang="pt-BR" sz="1600" b="1" i="1" dirty="0">
                <a:solidFill>
                  <a:schemeClr val="lt1"/>
                </a:solidFill>
                <a:uFillTx/>
              </a:rPr>
              <a:t>padrão de comportamento restritivo e repetitivo</a:t>
            </a:r>
            <a:r>
              <a:rPr lang="pt-BR" sz="1600" dirty="0">
                <a:solidFill>
                  <a:schemeClr val="lt1"/>
                </a:solidFill>
                <a:uFillTx/>
              </a:rPr>
              <a:t> </a:t>
            </a:r>
            <a:r>
              <a:rPr lang="pt-BR" sz="1600" b="1" dirty="0">
                <a:solidFill>
                  <a:schemeClr val="lt1"/>
                </a:solidFill>
                <a:uFillTx/>
              </a:rPr>
              <a:t>(Varella, Maria Helena).</a:t>
            </a:r>
            <a:endParaRPr sz="1600"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578156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MODELO LÓGICO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Google Shape;192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195145" y="944840"/>
            <a:ext cx="5696607" cy="330715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79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651641" y="1928775"/>
            <a:ext cx="820858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User Stories</a:t>
            </a:r>
            <a:endParaRPr sz="40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980499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err="1" smtClean="0"/>
              <a:t>User</a:t>
            </a:r>
            <a:r>
              <a:rPr lang="pt-BR" dirty="0" smtClean="0"/>
              <a:t> </a:t>
            </a:r>
            <a:r>
              <a:rPr lang="pt-BR" dirty="0" err="1" smtClean="0"/>
              <a:t>Stories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Google Shape;192;p9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8452" y="146054"/>
            <a:ext cx="5908403" cy="477278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85816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651641" y="1928775"/>
            <a:ext cx="8208580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Glossário</a:t>
            </a:r>
            <a:r>
              <a:rPr lang="en-GB" sz="40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de </a:t>
            </a:r>
            <a:r>
              <a:rPr lang="en-GB" sz="40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Termos</a:t>
            </a:r>
            <a:r>
              <a:rPr lang="en-GB" sz="40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do </a:t>
            </a:r>
            <a:r>
              <a:rPr lang="en-GB" sz="40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Negócio</a:t>
            </a:r>
            <a:endParaRPr sz="40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302422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Glossário de Termos do Negócio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199696"/>
            <a:ext cx="564405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A</a:t>
            </a:r>
          </a:p>
          <a:p>
            <a:r>
              <a:rPr lang="pt-BR" dirty="0">
                <a:solidFill>
                  <a:schemeClr val="bg1"/>
                </a:solidFill>
              </a:rPr>
              <a:t>Android – é o sistema operacional da gigante Google, para celulares baseados em Linux.</a:t>
            </a:r>
          </a:p>
          <a:p>
            <a:r>
              <a:rPr lang="pt-BR" dirty="0">
                <a:solidFill>
                  <a:schemeClr val="bg1"/>
                </a:solidFill>
              </a:rPr>
              <a:t>Aplicativo móvel – software desenvolvido especialmente para funcionar em dispositivos</a:t>
            </a:r>
          </a:p>
          <a:p>
            <a:r>
              <a:rPr lang="pt-BR" dirty="0">
                <a:solidFill>
                  <a:schemeClr val="bg1"/>
                </a:solidFill>
              </a:rPr>
              <a:t>móveis como smartphones e </a:t>
            </a:r>
            <a:r>
              <a:rPr lang="pt-BR" dirty="0" err="1">
                <a:solidFill>
                  <a:schemeClr val="bg1"/>
                </a:solidFill>
              </a:rPr>
              <a:t>tablets</a:t>
            </a:r>
            <a:r>
              <a:rPr lang="pt-BR" dirty="0">
                <a:solidFill>
                  <a:schemeClr val="bg1"/>
                </a:solidFill>
              </a:rPr>
              <a:t>. Podem ser aplicativos de jogos, previsão do tempo,</a:t>
            </a:r>
          </a:p>
          <a:p>
            <a:r>
              <a:rPr lang="pt-BR" dirty="0">
                <a:solidFill>
                  <a:schemeClr val="bg1"/>
                </a:solidFill>
              </a:rPr>
              <a:t>tratamento de fotos, redes sociais e até aqueles desenvolvidos para um negócio específico.</a:t>
            </a:r>
          </a:p>
          <a:p>
            <a:r>
              <a:rPr lang="pt-BR" dirty="0">
                <a:solidFill>
                  <a:schemeClr val="bg1"/>
                </a:solidFill>
              </a:rPr>
              <a:t>C</a:t>
            </a:r>
          </a:p>
          <a:p>
            <a:r>
              <a:rPr lang="pt-BR" dirty="0">
                <a:solidFill>
                  <a:schemeClr val="bg1"/>
                </a:solidFill>
              </a:rPr>
              <a:t>Comunicação - A comunicação é o processo complexo onde ocorre a troca de informações por</a:t>
            </a:r>
          </a:p>
          <a:p>
            <a:r>
              <a:rPr lang="pt-BR" dirty="0">
                <a:solidFill>
                  <a:schemeClr val="bg1"/>
                </a:solidFill>
              </a:rPr>
              <a:t>meio de combinações verbais (fala e linguagem) e não-verbais (expressões faciais, postura,</a:t>
            </a:r>
          </a:p>
          <a:p>
            <a:r>
              <a:rPr lang="pt-BR" dirty="0">
                <a:solidFill>
                  <a:schemeClr val="bg1"/>
                </a:solidFill>
              </a:rPr>
              <a:t>gestos, olhares e linguagem corporal).</a:t>
            </a:r>
          </a:p>
          <a:p>
            <a:r>
              <a:rPr lang="pt-BR" dirty="0">
                <a:solidFill>
                  <a:schemeClr val="bg1"/>
                </a:solidFill>
              </a:rPr>
              <a:t>Comunicação Alternativa – Ampliada é utilizado para definir outras formas de comunicação</a:t>
            </a:r>
          </a:p>
          <a:p>
            <a:r>
              <a:rPr lang="pt-BR" dirty="0">
                <a:solidFill>
                  <a:schemeClr val="bg1"/>
                </a:solidFill>
              </a:rPr>
              <a:t>como o uso de gestos, língua de sinais, expressões faciais, o uso de pranchas de alfabeto ou</a:t>
            </a:r>
          </a:p>
          <a:p>
            <a:r>
              <a:rPr lang="pt-BR" dirty="0">
                <a:solidFill>
                  <a:schemeClr val="bg1"/>
                </a:solidFill>
              </a:rPr>
              <a:t>símbolos pictográficos, até o uso de sistemas sofisticados de computador com voz sintetizada</a:t>
            </a:r>
          </a:p>
          <a:p>
            <a:r>
              <a:rPr lang="pt-BR" dirty="0">
                <a:solidFill>
                  <a:schemeClr val="bg1"/>
                </a:solidFill>
              </a:rPr>
              <a:t>(</a:t>
            </a:r>
            <a:r>
              <a:rPr lang="pt-BR" dirty="0" err="1">
                <a:solidFill>
                  <a:schemeClr val="bg1"/>
                </a:solidFill>
              </a:rPr>
              <a:t>Glennen</a:t>
            </a:r>
            <a:r>
              <a:rPr lang="pt-BR" dirty="0">
                <a:solidFill>
                  <a:schemeClr val="bg1"/>
                </a:solidFill>
              </a:rPr>
              <a:t>, 1997</a:t>
            </a:r>
            <a:r>
              <a:rPr lang="pt-BR" dirty="0" smtClean="0">
                <a:solidFill>
                  <a:schemeClr val="bg1"/>
                </a:solidFill>
              </a:rPr>
              <a:t>).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643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Glossário de Termos do Negócio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505537"/>
            <a:ext cx="5644055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D</a:t>
            </a:r>
          </a:p>
          <a:p>
            <a:r>
              <a:rPr lang="pt-BR" dirty="0">
                <a:solidFill>
                  <a:schemeClr val="bg1"/>
                </a:solidFill>
              </a:rPr>
              <a:t>Desenvolvimento pedagógico – destinado ao atendimento dos alunos que estão</a:t>
            </a:r>
          </a:p>
          <a:p>
            <a:r>
              <a:rPr lang="pt-BR" dirty="0">
                <a:solidFill>
                  <a:schemeClr val="bg1"/>
                </a:solidFill>
              </a:rPr>
              <a:t>apresentando dificuldades circunstanciais no processo de aprendizagem</a:t>
            </a:r>
          </a:p>
          <a:p>
            <a:r>
              <a:rPr lang="pt-BR" dirty="0">
                <a:solidFill>
                  <a:schemeClr val="bg1"/>
                </a:solidFill>
              </a:rPr>
              <a:t>F</a:t>
            </a:r>
          </a:p>
          <a:p>
            <a:r>
              <a:rPr lang="pt-BR" dirty="0">
                <a:solidFill>
                  <a:schemeClr val="bg1"/>
                </a:solidFill>
              </a:rPr>
              <a:t>Fala - é o ato motor que permite a transmissão de sons, palavras e frases.</a:t>
            </a:r>
          </a:p>
          <a:p>
            <a:r>
              <a:rPr lang="pt-BR" dirty="0">
                <a:solidFill>
                  <a:schemeClr val="bg1"/>
                </a:solidFill>
              </a:rPr>
              <a:t>P</a:t>
            </a:r>
          </a:p>
          <a:p>
            <a:r>
              <a:rPr lang="pt-BR" dirty="0">
                <a:solidFill>
                  <a:schemeClr val="bg1"/>
                </a:solidFill>
              </a:rPr>
              <a:t>Performance - atuação, desempenho</a:t>
            </a:r>
          </a:p>
          <a:p>
            <a:r>
              <a:rPr lang="pt-BR" dirty="0">
                <a:solidFill>
                  <a:schemeClr val="bg1"/>
                </a:solidFill>
              </a:rPr>
              <a:t>S</a:t>
            </a:r>
          </a:p>
          <a:p>
            <a:r>
              <a:rPr lang="pt-BR" dirty="0">
                <a:solidFill>
                  <a:schemeClr val="bg1"/>
                </a:solidFill>
              </a:rPr>
              <a:t>SÍNDROME - conjunto de sinais e sintomas observáveis em vários processos patológicos</a:t>
            </a:r>
          </a:p>
          <a:p>
            <a:r>
              <a:rPr lang="pt-BR" dirty="0">
                <a:solidFill>
                  <a:schemeClr val="bg1"/>
                </a:solidFill>
              </a:rPr>
              <a:t>diferentes e sem causa específica.</a:t>
            </a:r>
          </a:p>
          <a:p>
            <a:r>
              <a:rPr lang="pt-BR" dirty="0">
                <a:solidFill>
                  <a:schemeClr val="bg1"/>
                </a:solidFill>
              </a:rPr>
              <a:t>Síndrome de Asperger (SA) - é uma perturbação do desenvolvimento caracterizada por</a:t>
            </a:r>
          </a:p>
          <a:p>
            <a:r>
              <a:rPr lang="pt-BR" dirty="0">
                <a:solidFill>
                  <a:schemeClr val="bg1"/>
                </a:solidFill>
              </a:rPr>
              <a:t>dificuldades significativas a nível dos relacionamentos sociais e comunicação não verbal, a par</a:t>
            </a:r>
          </a:p>
          <a:p>
            <a:r>
              <a:rPr lang="pt-BR" dirty="0">
                <a:solidFill>
                  <a:schemeClr val="bg1"/>
                </a:solidFill>
              </a:rPr>
              <a:t>de interesses e padrões de comportamento restritos e repetitivos</a:t>
            </a:r>
            <a:r>
              <a:rPr lang="pt-BR" dirty="0" smtClean="0">
                <a:solidFill>
                  <a:schemeClr val="bg1"/>
                </a:solidFill>
              </a:rPr>
              <a:t>.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0608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Glossário de Termos do Negócio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998972"/>
            <a:ext cx="5644055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T</a:t>
            </a:r>
          </a:p>
          <a:p>
            <a:r>
              <a:rPr lang="pt-BR" dirty="0">
                <a:solidFill>
                  <a:schemeClr val="bg1"/>
                </a:solidFill>
              </a:rPr>
              <a:t>TDAH - Transtorno do Déficit de Atenção com Hiperatividade Transtorno do Déficit de Atenção</a:t>
            </a:r>
          </a:p>
          <a:p>
            <a:r>
              <a:rPr lang="pt-BR" dirty="0">
                <a:solidFill>
                  <a:schemeClr val="bg1"/>
                </a:solidFill>
              </a:rPr>
              <a:t>com Hiperatividade</a:t>
            </a:r>
          </a:p>
          <a:p>
            <a:r>
              <a:rPr lang="pt-BR" dirty="0">
                <a:solidFill>
                  <a:schemeClr val="bg1"/>
                </a:solidFill>
              </a:rPr>
              <a:t>TEA (Transtorno do Espectro do Autismo) - engloba diferentes condições marcadas por</a:t>
            </a:r>
          </a:p>
          <a:p>
            <a:r>
              <a:rPr lang="pt-BR" dirty="0">
                <a:solidFill>
                  <a:schemeClr val="bg1"/>
                </a:solidFill>
              </a:rPr>
              <a:t>perturbações do desenvolvimento neurológico com três características fundamentais, que</a:t>
            </a:r>
          </a:p>
          <a:p>
            <a:r>
              <a:rPr lang="pt-BR" dirty="0">
                <a:solidFill>
                  <a:schemeClr val="bg1"/>
                </a:solidFill>
              </a:rPr>
              <a:t>podem manifestar-se em conjunto ou isoladamente. São elas: dificuldade de comunicação por</a:t>
            </a:r>
          </a:p>
          <a:p>
            <a:r>
              <a:rPr lang="pt-BR" dirty="0">
                <a:solidFill>
                  <a:schemeClr val="bg1"/>
                </a:solidFill>
              </a:rPr>
              <a:t>deficiência no domínio da linguagem e no uso da imaginação para lidar com jogos simbólicos,</a:t>
            </a:r>
          </a:p>
          <a:p>
            <a:r>
              <a:rPr lang="pt-BR" dirty="0">
                <a:solidFill>
                  <a:schemeClr val="bg1"/>
                </a:solidFill>
              </a:rPr>
              <a:t>dificuldade de socialização e padrão de comportamento restritivo e repetitivo.</a:t>
            </a: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522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Critérios de </a:t>
            </a:r>
            <a:r>
              <a:rPr lang="en-GB" sz="48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aceitação</a:t>
            </a:r>
            <a:endParaRPr lang="en-GB" sz="4800" dirty="0" smtClean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 </a:t>
            </a:r>
            <a:r>
              <a:rPr lang="en-GB" sz="48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Modelos</a:t>
            </a:r>
            <a:r>
              <a:rPr lang="en-GB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de </a:t>
            </a:r>
            <a:r>
              <a:rPr lang="en-GB" sz="4800" dirty="0" err="1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Telas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304294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14" y="126123"/>
            <a:ext cx="2334956" cy="4929353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3699642" y="1271752"/>
            <a:ext cx="480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chemeClr val="bg1"/>
                </a:solidFill>
              </a:rPr>
              <a:t>SPLASH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025461" y="1683090"/>
            <a:ext cx="415158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>
                <a:solidFill>
                  <a:schemeClr val="bg1"/>
                </a:solidFill>
              </a:rPr>
              <a:t>Validação para verificar se existe usuário cadastrado no </a:t>
            </a:r>
            <a:r>
              <a:rPr lang="pt-BR" sz="1600" dirty="0" err="1">
                <a:solidFill>
                  <a:schemeClr val="bg1"/>
                </a:solidFill>
              </a:rPr>
              <a:t>app</a:t>
            </a:r>
            <a:r>
              <a:rPr lang="pt-BR" sz="1600" dirty="0">
                <a:solidFill>
                  <a:schemeClr val="bg1"/>
                </a:solidFill>
              </a:rPr>
              <a:t> através da verificação da rotina SHARED PREFERENCE</a:t>
            </a:r>
            <a:r>
              <a:rPr lang="pt-BR" dirty="0">
                <a:solidFill>
                  <a:schemeClr val="bg1"/>
                </a:solidFill>
              </a:rPr>
              <a:t>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51921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14" y="126124"/>
            <a:ext cx="2334956" cy="4929351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3699642" y="1271752"/>
            <a:ext cx="480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chemeClr val="bg1"/>
                </a:solidFill>
              </a:rPr>
              <a:t>INTRODUÇÃO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025461" y="1683090"/>
            <a:ext cx="415158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 smtClean="0">
                <a:solidFill>
                  <a:schemeClr val="bg1"/>
                </a:solidFill>
              </a:rPr>
              <a:t>Validação para iniciar o cadastro através do clique botão “CADASTRAR”.</a:t>
            </a:r>
            <a:endParaRPr lang="pt-BR" dirty="0">
              <a:solidFill>
                <a:schemeClr val="bg1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40482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INTRODUÇÃO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088453" y="1126670"/>
            <a:ext cx="5855850" cy="29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indent="0">
              <a:buSzPts val="1600"/>
              <a:buNone/>
            </a:pPr>
            <a:r>
              <a:rPr lang="pt-BR" sz="1600" dirty="0" smtClean="0"/>
              <a:t>Sabe-se </a:t>
            </a:r>
            <a:r>
              <a:rPr lang="pt-BR" sz="1600" dirty="0"/>
              <a:t>que cerca de 25% dos autistas tem a condição de não verbais e que a comunicação alternativa estimula a fala. Desta forma, o objetivo do presente projeto é realizar uma forma de comunicação alternativa, utilizando a aplicação mobile  para auxiliar a comunicação de autistas não verbais por meio de imagens e auxiliar no desenvolvimento pedagógico e a concentração, dando assim autonomia para as atividades do cotidiano.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193297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14" y="126124"/>
            <a:ext cx="2334955" cy="4929351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3699640" y="273269"/>
            <a:ext cx="480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chemeClr val="bg1"/>
                </a:solidFill>
              </a:rPr>
              <a:t>CADASTRO DE USUÁRIO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025459" y="800221"/>
            <a:ext cx="41515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do campo NOME: verificação se o campo está em branco e está com número inferior a 3 e máximo 70 caracteres.</a:t>
            </a:r>
            <a:endParaRPr lang="pt-BR" sz="1200" dirty="0">
              <a:solidFill>
                <a:schemeClr val="bg1"/>
              </a:solidFill>
            </a:endParaRPr>
          </a:p>
          <a:p>
            <a:endParaRPr lang="pt-BR" dirty="0"/>
          </a:p>
        </p:txBody>
      </p:sp>
      <p:sp>
        <p:nvSpPr>
          <p:cNvPr id="6" name="CaixaDeTexto 5"/>
          <p:cNvSpPr txBox="1"/>
          <p:nvPr/>
        </p:nvSpPr>
        <p:spPr>
          <a:xfrm>
            <a:off x="4025459" y="1754328"/>
            <a:ext cx="4151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do campo IDADE:  campo em branco, caracteres numéricos (0 a 999). 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4025458" y="2590799"/>
            <a:ext cx="41515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do campo NÍVEL:  se houve seleção. </a:t>
            </a:r>
            <a:endParaRPr lang="pt-BR" dirty="0"/>
          </a:p>
        </p:txBody>
      </p:sp>
      <p:sp>
        <p:nvSpPr>
          <p:cNvPr id="8" name="CaixaDeTexto 7"/>
          <p:cNvSpPr txBox="1"/>
          <p:nvPr/>
        </p:nvSpPr>
        <p:spPr>
          <a:xfrm>
            <a:off x="4025458" y="3114019"/>
            <a:ext cx="4151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do campo E-MAIL: verificação se o domínio é valido e caracteres máximo 70 </a:t>
            </a:r>
            <a:endParaRPr lang="pt-BR" dirty="0"/>
          </a:p>
        </p:txBody>
      </p:sp>
      <p:sp>
        <p:nvSpPr>
          <p:cNvPr id="9" name="CaixaDeTexto 8"/>
          <p:cNvSpPr txBox="1"/>
          <p:nvPr/>
        </p:nvSpPr>
        <p:spPr>
          <a:xfrm>
            <a:off x="4025458" y="3826130"/>
            <a:ext cx="41515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do campo SENHA: verificação se o campo é alfanumérico e  possui o mínimo de 8 e  máximo de 30 caracteres.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9467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14" y="126125"/>
            <a:ext cx="2334955" cy="4929349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3699640" y="273269"/>
            <a:ext cx="480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chemeClr val="bg1"/>
                </a:solidFill>
              </a:rPr>
              <a:t>MENU PRINCIPAL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025459" y="800221"/>
            <a:ext cx="41515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através do clique em uma das opções do menu</a:t>
            </a:r>
            <a:endParaRPr lang="pt-BR" sz="1200" dirty="0">
              <a:solidFill>
                <a:schemeClr val="bg1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062568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14" y="126125"/>
            <a:ext cx="2334954" cy="4929349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3699640" y="273269"/>
            <a:ext cx="480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chemeClr val="bg1"/>
                </a:solidFill>
              </a:rPr>
              <a:t>MENU COMUNICAÇÃO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025459" y="800221"/>
            <a:ext cx="41515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através do clique em uma das opções do menu</a:t>
            </a:r>
            <a:endParaRPr lang="pt-BR" sz="1200" dirty="0">
              <a:solidFill>
                <a:schemeClr val="bg1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828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14" y="126126"/>
            <a:ext cx="2334954" cy="4929347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3699640" y="273269"/>
            <a:ext cx="480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chemeClr val="bg1"/>
                </a:solidFill>
              </a:rPr>
              <a:t>SENTIMENTOS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025459" y="800221"/>
            <a:ext cx="41515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através do clique em uma das opções do menu.</a:t>
            </a:r>
            <a:endParaRPr lang="pt-BR" sz="1200" dirty="0">
              <a:solidFill>
                <a:schemeClr val="bg1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16375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14" y="126126"/>
            <a:ext cx="2334953" cy="4929347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3699640" y="273269"/>
            <a:ext cx="480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chemeClr val="bg1"/>
                </a:solidFill>
              </a:rPr>
              <a:t>OBJETOS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025459" y="800221"/>
            <a:ext cx="41515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através do clique em uma das opções do menu.</a:t>
            </a:r>
            <a:endParaRPr lang="pt-BR" sz="1200" dirty="0">
              <a:solidFill>
                <a:schemeClr val="bg1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95008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14" y="126127"/>
            <a:ext cx="2334953" cy="4929345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3699640" y="273269"/>
            <a:ext cx="480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chemeClr val="bg1"/>
                </a:solidFill>
              </a:rPr>
              <a:t>MONTAR FRASES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025459" y="800221"/>
            <a:ext cx="415158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através do clique em uma ou mais opções do menu e clique no botão reproduzir.</a:t>
            </a:r>
            <a:endParaRPr lang="pt-BR" sz="1200" dirty="0">
              <a:solidFill>
                <a:schemeClr val="bg1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1355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14" y="126127"/>
            <a:ext cx="2334952" cy="4929345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3699640" y="273269"/>
            <a:ext cx="480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chemeClr val="bg1"/>
                </a:solidFill>
              </a:rPr>
              <a:t>ATIVIDADES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025459" y="800221"/>
            <a:ext cx="4151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através do clique em uma das opções do menu.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2968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1" y="89337"/>
            <a:ext cx="2334952" cy="4929343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4645486" y="262758"/>
            <a:ext cx="480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chemeClr val="bg1"/>
                </a:solidFill>
              </a:rPr>
              <a:t>ARRASTA E SOLTA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971307" y="794966"/>
            <a:ext cx="4151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através da compatibilidade da imagem com o campo.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2164" y="89337"/>
            <a:ext cx="2334951" cy="492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837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2014" y="126128"/>
            <a:ext cx="2334952" cy="4929343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3699640" y="273269"/>
            <a:ext cx="48032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 smtClean="0">
                <a:solidFill>
                  <a:schemeClr val="bg1"/>
                </a:solidFill>
              </a:rPr>
              <a:t>MEMÓRIA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025459" y="800221"/>
            <a:ext cx="41515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>
                <a:solidFill>
                  <a:schemeClr val="bg1"/>
                </a:solidFill>
              </a:rPr>
              <a:t>Validação após a seleção de duas imagens e verificando a compatibilidade entra elas.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0411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Materiais e Método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238154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INTRODUÇÃO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088453" y="1126670"/>
            <a:ext cx="5855850" cy="29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indent="0">
              <a:buSzPts val="1600"/>
              <a:buNone/>
            </a:pPr>
            <a:r>
              <a:rPr lang="pt-BR" sz="1600" dirty="0"/>
              <a:t>O AMIGO AZUL trata-se de uma aplicação mobile que propõe a finalidade de auxiliar a comunicação, o desenvolvimento pedagógico, a concentração e outros distúrbios de aprendizagem das pessoas que foram diagnosticadas com TEA (Transtorno do Espectro Autista), Síndrome de Asperger, Síndrome de Down e outros tipos de síndromes que dificultam a comunicação e a interação social.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97106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uFillTx/>
              </a:rPr>
              <a:t>Materiais e Métodos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1475033"/>
            <a:ext cx="56440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1" dirty="0" smtClean="0">
                <a:solidFill>
                  <a:schemeClr val="bg1"/>
                </a:solidFill>
              </a:rPr>
              <a:t>Profissionais</a:t>
            </a:r>
            <a:endParaRPr lang="pt-BR" b="1" dirty="0" smtClean="0">
              <a:solidFill>
                <a:schemeClr val="bg1"/>
              </a:solidFill>
            </a:endParaRPr>
          </a:p>
          <a:p>
            <a:r>
              <a:rPr lang="pt-BR" dirty="0" smtClean="0">
                <a:solidFill>
                  <a:schemeClr val="bg1"/>
                </a:solidFill>
              </a:rPr>
              <a:t>Thiago Ramos – Professor de Ciências Biológicas com Especialidade em Educação Especial.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 smtClean="0">
                <a:solidFill>
                  <a:schemeClr val="bg1"/>
                </a:solidFill>
              </a:rPr>
              <a:t>Elaine de Fátima Bail – Pedagoga com Especialidade em Educação Infantil e Anos Iniciais do Ensino Fundamental e Libras.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r>
              <a:rPr lang="pt-BR" dirty="0" smtClean="0">
                <a:solidFill>
                  <a:schemeClr val="bg1"/>
                </a:solidFill>
              </a:rPr>
              <a:t>Clarisse Mendonça Amaral – Psicóloga CRP 36765/RJ.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9368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Resultado de imagem para Android Stud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2577" y="1525219"/>
            <a:ext cx="1675658" cy="1675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Resultado de imagem para JAVA linguage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6792" y="198336"/>
            <a:ext cx="995500" cy="1820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sultado de imagem para sqlit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8520" y="855768"/>
            <a:ext cx="2211134" cy="1046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Resultado de imagem para draw.i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4912" y="2709961"/>
            <a:ext cx="981833" cy="981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Resultado de imagem para firebase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5517" y="3868194"/>
            <a:ext cx="2040890" cy="10204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Imagem relacionad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44" y="2709961"/>
            <a:ext cx="959256" cy="959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7850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Resultados e Discussões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1808458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uFillTx/>
              </a:rPr>
              <a:t>Resultados e Discussões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1191254"/>
            <a:ext cx="5644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	O </a:t>
            </a:r>
            <a:r>
              <a:rPr lang="pt-BR" dirty="0">
                <a:solidFill>
                  <a:schemeClr val="bg1"/>
                </a:solidFill>
              </a:rPr>
              <a:t>autismo não verbal, segundo estudo da Universidade de Boston, acomete cerca de 30% das pessoas diagnosticadas com a perturbação do espectro do autismo, tendo assim pouca pesquisa sobre os processos de pensamento das pessoas que não falam. </a:t>
            </a:r>
          </a:p>
          <a:p>
            <a:r>
              <a:rPr lang="pt-BR" dirty="0">
                <a:solidFill>
                  <a:schemeClr val="bg1"/>
                </a:solidFill>
              </a:rPr>
              <a:t>	O presente estudo observou a necessidade de aplicar a tecnologia como auxílio para a comunicação e compreensão das pessoas do espectro com pouca ou nenhuma língua falada. </a:t>
            </a:r>
          </a:p>
          <a:p>
            <a:r>
              <a:rPr lang="pt-BR" dirty="0">
                <a:solidFill>
                  <a:schemeClr val="bg1"/>
                </a:solidFill>
              </a:rPr>
              <a:t>	Assim, o aplicativo tem como benefício dar a condição de fala, desenvolver o raciocínio e </a:t>
            </a:r>
            <a:r>
              <a:rPr lang="pt-BR" dirty="0" smtClean="0">
                <a:solidFill>
                  <a:schemeClr val="bg1"/>
                </a:solidFill>
              </a:rPr>
              <a:t>cognição </a:t>
            </a:r>
            <a:r>
              <a:rPr lang="pt-BR" dirty="0">
                <a:solidFill>
                  <a:schemeClr val="bg1"/>
                </a:solidFill>
              </a:rPr>
              <a:t>das pessoas com TEA, esses benefícios permitem inclusive, que os estudos e pesquisas sobre o tema sejam relevantes permitindo também que seja utilizado para outras </a:t>
            </a:r>
            <a:r>
              <a:rPr lang="pt-BR" dirty="0" smtClean="0">
                <a:solidFill>
                  <a:schemeClr val="bg1"/>
                </a:solidFill>
              </a:rPr>
              <a:t>síndromes </a:t>
            </a:r>
            <a:r>
              <a:rPr lang="pt-BR" dirty="0">
                <a:solidFill>
                  <a:schemeClr val="bg1"/>
                </a:solidFill>
              </a:rPr>
              <a:t>e transtornos que impedem a língua falada. 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6836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Considerações Finais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64684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uFillTx/>
              </a:rPr>
              <a:t>Considerações Finais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3088452" y="1338398"/>
            <a:ext cx="5644055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bg1"/>
                </a:solidFill>
              </a:rPr>
              <a:t>	O </a:t>
            </a:r>
            <a:r>
              <a:rPr lang="pt-BR" dirty="0">
                <a:solidFill>
                  <a:schemeClr val="bg1"/>
                </a:solidFill>
              </a:rPr>
              <a:t>termo “autismo não verbal” não tem um estatuto oficial e não existe uma linha clara entre indivíduos verbais e não verbais com autismo, o que dificulta a pesquisa sobre todo o tema. Acreditava-se que todas as crianças não verbais com autismo eram intelectualmente incapacitadas, porém notou-se que as formas de avaliação utilizavam ferramentas muito fracas para medir essa capacidade intelectual.</a:t>
            </a:r>
          </a:p>
          <a:p>
            <a:r>
              <a:rPr lang="pt-BR" dirty="0">
                <a:solidFill>
                  <a:schemeClr val="bg1"/>
                </a:solidFill>
              </a:rPr>
              <a:t>	A implantação de um aplicativo de comunicação alternativa é um processo que se faz necessário para auxiliar não somente a fala das pessoas do espectro mas também como ferramenta para realização de testes e pesquisas sobre os autistas não verbais. </a:t>
            </a: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754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20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dirty="0" smtClean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Referências Bibliográficas</a:t>
            </a:r>
            <a:endParaRPr sz="4800" dirty="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79615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>
                <a:uFillTx/>
              </a:rPr>
              <a:t>Referências Bibliográficas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CaixaDeTexto 1"/>
          <p:cNvSpPr txBox="1"/>
          <p:nvPr/>
        </p:nvSpPr>
        <p:spPr>
          <a:xfrm>
            <a:off x="2957867" y="171750"/>
            <a:ext cx="5644055" cy="5209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50" dirty="0" smtClean="0">
                <a:solidFill>
                  <a:schemeClr val="bg1"/>
                </a:solidFill>
              </a:rPr>
              <a:t>TRANSTORNO </a:t>
            </a:r>
            <a:r>
              <a:rPr lang="pt-BR" sz="1050" dirty="0">
                <a:solidFill>
                  <a:schemeClr val="bg1"/>
                </a:solidFill>
              </a:rPr>
              <a:t>DO ESPECTRO AUTISTA TEA – Disponível em: &lt;</a:t>
            </a:r>
            <a:r>
              <a:rPr lang="pt-BR" sz="1050" u="sng" dirty="0">
                <a:solidFill>
                  <a:schemeClr val="bg1"/>
                </a:solidFill>
                <a:hlinkClick r:id="rId3"/>
              </a:rPr>
              <a:t>https://bit.ly/2OGJBzi</a:t>
            </a:r>
            <a:r>
              <a:rPr lang="pt-BR" sz="1050" dirty="0">
                <a:solidFill>
                  <a:schemeClr val="bg1"/>
                </a:solidFill>
              </a:rPr>
              <a:t>&gt; . Acesso em 30 julho 2019. </a:t>
            </a:r>
          </a:p>
          <a:p>
            <a:r>
              <a:rPr lang="pt-BR" sz="1050" dirty="0">
                <a:solidFill>
                  <a:schemeClr val="bg1"/>
                </a:solidFill>
              </a:rPr>
              <a:t>DIRETRIZES DE ATENÇÃO E REABILITAÇÃO DE PESSOAS COM TRANSTORNO DO ESPECTRO DO AUTISMO, Disponível em: &lt;</a:t>
            </a:r>
            <a:r>
              <a:rPr lang="pt-BR" sz="1050" u="sng" dirty="0">
                <a:solidFill>
                  <a:schemeClr val="bg1"/>
                </a:solidFill>
                <a:hlinkClick r:id="rId4"/>
              </a:rPr>
              <a:t>https://bit.ly/2r0cHMU</a:t>
            </a:r>
            <a:r>
              <a:rPr lang="pt-BR" sz="1050" dirty="0">
                <a:solidFill>
                  <a:schemeClr val="bg1"/>
                </a:solidFill>
              </a:rPr>
              <a:t>&gt;. Acesso em 30 julho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SMARTPHONES EM USO NO BRASIL, Disponível em: &lt; </a:t>
            </a:r>
            <a:r>
              <a:rPr lang="pt-BR" sz="1050" u="sng" dirty="0">
                <a:solidFill>
                  <a:schemeClr val="bg1"/>
                </a:solidFill>
                <a:hlinkClick r:id="rId5"/>
              </a:rPr>
              <a:t>https://bit.ly/2EbeUhL</a:t>
            </a:r>
            <a:r>
              <a:rPr lang="pt-BR" sz="1050" dirty="0">
                <a:solidFill>
                  <a:schemeClr val="bg1"/>
                </a:solidFill>
              </a:rPr>
              <a:t> &gt;. Acesso em 01 Agosto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POPULAÇÃO BRASILEIRA, Disponível em: &lt;</a:t>
            </a:r>
            <a:r>
              <a:rPr lang="pt-BR" sz="1050" u="sng" dirty="0">
                <a:solidFill>
                  <a:schemeClr val="bg1"/>
                </a:solidFill>
                <a:hlinkClick r:id="rId6"/>
              </a:rPr>
              <a:t>https://www.ibge.gov.br/apps/populacao/projecao/</a:t>
            </a:r>
            <a:r>
              <a:rPr lang="pt-BR" sz="1050" dirty="0">
                <a:solidFill>
                  <a:schemeClr val="bg1"/>
                </a:solidFill>
              </a:rPr>
              <a:t>&gt;. Acesso em 30 julho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VISÃO GERAL DO AUTISMO NÃO VERBAL, Disponível em: &lt; </a:t>
            </a:r>
            <a:r>
              <a:rPr lang="pt-BR" sz="1050" u="sng" dirty="0">
                <a:solidFill>
                  <a:schemeClr val="bg1"/>
                </a:solidFill>
                <a:hlinkClick r:id="rId7"/>
              </a:rPr>
              <a:t>http://vencerautismo.org/2019/02/visao-geral-do-autismo-nao-verbal/</a:t>
            </a:r>
            <a:r>
              <a:rPr lang="pt-BR" sz="1050" dirty="0">
                <a:solidFill>
                  <a:schemeClr val="bg1"/>
                </a:solidFill>
              </a:rPr>
              <a:t> &gt;. Acesso em 03 Agosto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AUTISMO: A TECNOLOGIA COMO FERRAMENTA ASSISTIVA AO PROCESSO DE ENSINO E APRENDIZAGEM DE UMA CRIANÇA DENTRO DO ESPECTRO – Disponível em: </a:t>
            </a:r>
            <a:r>
              <a:rPr lang="pt-BR" sz="1050" u="sng" dirty="0">
                <a:solidFill>
                  <a:schemeClr val="bg1"/>
                </a:solidFill>
                <a:hlinkClick r:id="rId8"/>
              </a:rPr>
              <a:t>http://editorarealize.com.br/revistas/cintedi/trabalhos/Modalidade_1datahora_07_10_2014_16_44_33_idinscrito_387_654ecb08429600021f5e35b9dc5266d9.pdf</a:t>
            </a:r>
            <a:r>
              <a:rPr lang="pt-BR" sz="1050" dirty="0">
                <a:solidFill>
                  <a:schemeClr val="bg1"/>
                </a:solidFill>
              </a:rPr>
              <a:t>.Acesso em: 01 agosto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COMO O USO DA TECNOLOGIA PODE AJUDAR A DESENVOLVER CRIANÇAS COM AUTISMO – Disponível em: &lt; </a:t>
            </a:r>
            <a:r>
              <a:rPr lang="pt-BR" sz="1050" u="sng" dirty="0">
                <a:solidFill>
                  <a:schemeClr val="bg1"/>
                </a:solidFill>
                <a:hlinkClick r:id="rId9"/>
              </a:rPr>
              <a:t>https://www.grupoconduzir.com.br/2018/08/como-o-uso-da-tecnologia-pode-ajudar-desenvolver-criancas-com-autismo/</a:t>
            </a:r>
            <a:r>
              <a:rPr lang="pt-BR" sz="1050" u="sng" dirty="0">
                <a:solidFill>
                  <a:schemeClr val="bg1"/>
                </a:solidFill>
              </a:rPr>
              <a:t> </a:t>
            </a:r>
            <a:r>
              <a:rPr lang="pt-BR" sz="1050" dirty="0">
                <a:solidFill>
                  <a:schemeClr val="bg1"/>
                </a:solidFill>
              </a:rPr>
              <a:t>&gt;. Acesso em: 01 agosto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AUTISMO PROJETO INTEGRAR: UM APLICATIVO MÓVEL PARA INCLUSÃO DE CRIANÇAS COM TRANSTORNO DO ESPECTRO AUTISTA – Disponível em: &lt;</a:t>
            </a:r>
            <a:r>
              <a:rPr lang="pt-BR" sz="1050" u="sng" dirty="0">
                <a:solidFill>
                  <a:schemeClr val="bg1"/>
                </a:solidFill>
                <a:hlinkClick r:id="rId10"/>
              </a:rPr>
              <a:t>https://maicokrause.com/images/artigos/2016---IV-ERIN-3---Autismo-Projeto-Integrar_-Um-aplicativo-mvel-para--incluso-de-crianas-com-Transtorno-do-Espectro-Autista.pdf</a:t>
            </a:r>
            <a:r>
              <a:rPr lang="pt-BR" sz="1050" dirty="0">
                <a:solidFill>
                  <a:schemeClr val="bg1"/>
                </a:solidFill>
              </a:rPr>
              <a:t>&gt;. Acesso em 5 agosto 2019.</a:t>
            </a:r>
          </a:p>
          <a:p>
            <a:r>
              <a:rPr lang="pt-BR" sz="1050" dirty="0">
                <a:solidFill>
                  <a:schemeClr val="bg1"/>
                </a:solidFill>
              </a:rPr>
              <a:t>COTIDIANO: UM SOFTWARE PARA AUXILIAR CRIANÇAS AUTISTAS EM SUAS ATIVIDADES DIÁRIAS – Disponível em: &lt; </a:t>
            </a:r>
            <a:r>
              <a:rPr lang="pt-BR" sz="1050" u="sng" dirty="0">
                <a:solidFill>
                  <a:schemeClr val="bg1"/>
                </a:solidFill>
                <a:hlinkClick r:id="rId11"/>
              </a:rPr>
              <a:t>www.br-ie.org/pub/</a:t>
            </a:r>
            <a:r>
              <a:rPr lang="pt-BR" sz="1050" u="sng" dirty="0" err="1">
                <a:solidFill>
                  <a:schemeClr val="bg1"/>
                </a:solidFill>
                <a:hlinkClick r:id="rId11"/>
              </a:rPr>
              <a:t>index.php</a:t>
            </a:r>
            <a:r>
              <a:rPr lang="pt-BR" sz="1050" u="sng" dirty="0">
                <a:solidFill>
                  <a:schemeClr val="bg1"/>
                </a:solidFill>
                <a:hlinkClick r:id="rId11"/>
              </a:rPr>
              <a:t>/</a:t>
            </a:r>
            <a:r>
              <a:rPr lang="pt-BR" sz="1050" u="sng" dirty="0" err="1">
                <a:solidFill>
                  <a:schemeClr val="bg1"/>
                </a:solidFill>
                <a:hlinkClick r:id="rId11"/>
              </a:rPr>
              <a:t>sbie</a:t>
            </a:r>
            <a:r>
              <a:rPr lang="pt-BR" sz="1050" u="sng" dirty="0">
                <a:solidFill>
                  <a:schemeClr val="bg1"/>
                </a:solidFill>
                <a:hlinkClick r:id="rId11"/>
              </a:rPr>
              <a:t>/</a:t>
            </a:r>
            <a:r>
              <a:rPr lang="pt-BR" sz="1050" u="sng" dirty="0" err="1">
                <a:solidFill>
                  <a:schemeClr val="bg1"/>
                </a:solidFill>
                <a:hlinkClick r:id="rId11"/>
              </a:rPr>
              <a:t>article</a:t>
            </a:r>
            <a:r>
              <a:rPr lang="pt-BR" sz="1050" u="sng" dirty="0">
                <a:solidFill>
                  <a:schemeClr val="bg1"/>
                </a:solidFill>
                <a:hlinkClick r:id="rId11"/>
              </a:rPr>
              <a:t>/download/7569/5365</a:t>
            </a:r>
            <a:r>
              <a:rPr lang="pt-BR" sz="1050" dirty="0">
                <a:solidFill>
                  <a:schemeClr val="bg1"/>
                </a:solidFill>
              </a:rPr>
              <a:t>&gt;. Acesso em 5 agosto </a:t>
            </a:r>
            <a:r>
              <a:rPr lang="pt-BR" sz="1050" dirty="0" smtClean="0">
                <a:solidFill>
                  <a:schemeClr val="bg1"/>
                </a:solidFill>
              </a:rPr>
              <a:t>2019.</a:t>
            </a:r>
            <a:endParaRPr lang="pt-BR" sz="1050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76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TECNOLOGIAS</a:t>
            </a:r>
            <a:br>
              <a:rPr lang="pt-BR" dirty="0" smtClean="0"/>
            </a:br>
            <a:r>
              <a:rPr lang="pt-BR" dirty="0" smtClean="0"/>
              <a:t>UTILIZADAS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088453" y="1126670"/>
            <a:ext cx="5855850" cy="29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>
              <a:buSzPts val="1600"/>
              <a:buNone/>
            </a:pPr>
            <a:r>
              <a:rPr lang="pt-BR" dirty="0"/>
              <a:t>A implementação do AMIGO AZUL foi feita na linguagem Java,</a:t>
            </a:r>
          </a:p>
          <a:p>
            <a:pPr marL="0" lvl="0" indent="0">
              <a:buSzPts val="1600"/>
              <a:buNone/>
            </a:pPr>
            <a:r>
              <a:rPr lang="pt-BR" dirty="0"/>
              <a:t>utilizando a IDE Android Studio. A IDE fornece toda a estrutura necessária para</a:t>
            </a:r>
          </a:p>
          <a:p>
            <a:pPr marL="0" lvl="0" indent="0">
              <a:buSzPts val="1600"/>
              <a:buNone/>
            </a:pPr>
            <a:r>
              <a:rPr lang="pt-BR" dirty="0"/>
              <a:t>a construção de aplicativos para dispositivos com sistema operacional Android,</a:t>
            </a:r>
          </a:p>
          <a:p>
            <a:pPr marL="0" lvl="0" indent="0">
              <a:buSzPts val="1600"/>
              <a:buNone/>
            </a:pPr>
            <a:r>
              <a:rPr lang="pt-BR" dirty="0"/>
              <a:t>utiliza banco de dados SQLite e Firebase.</a:t>
            </a:r>
          </a:p>
          <a:p>
            <a:pPr marL="0" lvl="0" indent="0">
              <a:buSzPts val="1600"/>
              <a:buNone/>
            </a:pPr>
            <a:r>
              <a:rPr lang="pt-BR" dirty="0"/>
              <a:t>Os testes são realizados em duas etapas, na primeira etapa em</a:t>
            </a:r>
          </a:p>
          <a:p>
            <a:pPr marL="0" lvl="0" indent="0">
              <a:buSzPts val="1600"/>
              <a:buNone/>
            </a:pPr>
            <a:r>
              <a:rPr lang="pt-BR" dirty="0"/>
              <a:t>ambiente virtual controlando toda a depuração e comportamentos das </a:t>
            </a:r>
            <a:r>
              <a:rPr lang="pt-BR" dirty="0" smtClean="0"/>
              <a:t>variáveis e </a:t>
            </a:r>
            <a:r>
              <a:rPr lang="pt-BR" dirty="0"/>
              <a:t>a segunda etapa em um dispositivo mobile, ainda em ambiente de</a:t>
            </a:r>
          </a:p>
          <a:p>
            <a:pPr marL="0" lvl="0" indent="0">
              <a:buSzPts val="1600"/>
              <a:buNone/>
            </a:pPr>
            <a:r>
              <a:rPr lang="pt-BR" dirty="0"/>
              <a:t>homologação. Após não apresentar nenhum erro, será colocado em produção.</a:t>
            </a:r>
            <a:endParaRPr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6100221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TÓPICOS DE REFERÊNCIA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088452" y="165273"/>
            <a:ext cx="5939933" cy="4866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lvl="0" indent="0">
              <a:buSzPts val="1600"/>
              <a:buNone/>
            </a:pPr>
            <a:r>
              <a:rPr lang="pt-BR" b="1" dirty="0"/>
              <a:t>MATRAQUINHA</a:t>
            </a:r>
            <a:r>
              <a:rPr lang="pt-BR" dirty="0"/>
              <a:t> – Matraquinha é um aplicativo de comunicação alternativa</a:t>
            </a:r>
          </a:p>
          <a:p>
            <a:pPr marL="0" lvl="0" indent="0">
              <a:buSzPts val="1600"/>
              <a:buNone/>
            </a:pPr>
            <a:r>
              <a:rPr lang="pt-BR" dirty="0"/>
              <a:t>para ajudar crianças e adolescentes com autismo a transmitirem seus desejos</a:t>
            </a:r>
          </a:p>
          <a:p>
            <a:pPr marL="0" lvl="0" indent="0">
              <a:buSzPts val="1600"/>
              <a:buNone/>
            </a:pPr>
            <a:r>
              <a:rPr lang="pt-BR" dirty="0"/>
              <a:t>e sentimentos, o funcionamento é bem simples, ao clicar nas figuras o</a:t>
            </a:r>
          </a:p>
          <a:p>
            <a:pPr marL="0" lvl="0" indent="0">
              <a:buSzPts val="1600"/>
              <a:buNone/>
            </a:pPr>
            <a:r>
              <a:rPr lang="pt-BR" dirty="0"/>
              <a:t>aplicativo vai transmitir por voz uma frase completa com os desejos e</a:t>
            </a:r>
          </a:p>
          <a:p>
            <a:pPr marL="0" lvl="0" indent="0">
              <a:buSzPts val="1600"/>
              <a:buNone/>
            </a:pPr>
            <a:r>
              <a:rPr lang="pt-BR" dirty="0"/>
              <a:t>sentimentos que a criança deseja transmitir.</a:t>
            </a:r>
          </a:p>
          <a:p>
            <a:pPr marL="0" lvl="0" indent="0">
              <a:buSzPts val="1600"/>
              <a:buNone/>
            </a:pPr>
            <a:r>
              <a:rPr lang="pt-BR" b="1" dirty="0"/>
              <a:t>TERAPIA DA LINGUAGEM E COGNIÇÃO COM MITA </a:t>
            </a:r>
            <a:r>
              <a:rPr lang="pt-BR" dirty="0"/>
              <a:t>– MITA é uma aplicação</a:t>
            </a:r>
          </a:p>
          <a:p>
            <a:pPr marL="0" lvl="0" indent="0">
              <a:buSzPts val="1600"/>
              <a:buNone/>
            </a:pPr>
            <a:r>
              <a:rPr lang="pt-BR" dirty="0"/>
              <a:t>específica de intervenção precoce para crianças com autismo, com atraso do</a:t>
            </a:r>
          </a:p>
          <a:p>
            <a:pPr marL="0" lvl="0" indent="0">
              <a:buSzPts val="1600"/>
              <a:buNone/>
            </a:pPr>
            <a:r>
              <a:rPr lang="pt-BR" dirty="0"/>
              <a:t>desenvolvimento ou com dificuldades de aprendizagem. Inclui tarefas</a:t>
            </a:r>
          </a:p>
          <a:p>
            <a:pPr marL="0" lvl="0" indent="0">
              <a:buSzPts val="1600"/>
              <a:buNone/>
            </a:pPr>
            <a:r>
              <a:rPr lang="pt-BR" dirty="0"/>
              <a:t>interativas e inteligentes, feitas para ajudar crianças a aprender como juntar</a:t>
            </a:r>
          </a:p>
          <a:p>
            <a:pPr marL="0" lvl="0" indent="0">
              <a:buSzPts val="1600"/>
              <a:buNone/>
            </a:pPr>
            <a:r>
              <a:rPr lang="pt-BR" dirty="0"/>
              <a:t>mentalmente vários objetos. Focado em desenvolvimento geral da criança,</a:t>
            </a:r>
          </a:p>
          <a:p>
            <a:pPr marL="0" lvl="0" indent="0">
              <a:buSzPts val="1600"/>
              <a:buNone/>
            </a:pPr>
            <a:r>
              <a:rPr lang="pt-BR" dirty="0"/>
              <a:t>especificamente em termos de linguagem, atenção e habilidades visuais.</a:t>
            </a:r>
          </a:p>
          <a:p>
            <a:pPr marL="0" lvl="0" indent="0">
              <a:buSzPts val="1600"/>
              <a:buNone/>
            </a:pPr>
            <a:r>
              <a:rPr lang="pt-BR" b="1" dirty="0"/>
              <a:t>ABC AUTISMO </a:t>
            </a:r>
            <a:r>
              <a:rPr lang="pt-BR" dirty="0"/>
              <a:t>– Aplicativo de atividades que utiliza fundamentos da</a:t>
            </a:r>
          </a:p>
          <a:p>
            <a:pPr marL="0" lvl="0" indent="0">
              <a:buSzPts val="1600"/>
              <a:buNone/>
            </a:pPr>
            <a:r>
              <a:rPr lang="pt-BR" dirty="0"/>
              <a:t>metodologia TEACCH e tem como objetivo auxiliar no processo de</a:t>
            </a:r>
          </a:p>
          <a:p>
            <a:pPr marL="0" lvl="0" indent="0">
              <a:buSzPts val="1600"/>
              <a:buNone/>
            </a:pPr>
            <a:r>
              <a:rPr lang="pt-BR" dirty="0"/>
              <a:t>aprendizagem de crianças autistas por meio de atividades divertidas e lúdicas.</a:t>
            </a:r>
          </a:p>
          <a:p>
            <a:pPr marL="0" lvl="0" indent="0">
              <a:buSzPts val="1600"/>
              <a:buNone/>
            </a:pPr>
            <a:r>
              <a:rPr lang="pt-BR" dirty="0"/>
              <a:t>As atividades têm níveis de dificuldade diferentes, 40 fases interativas e até</a:t>
            </a:r>
          </a:p>
          <a:p>
            <a:pPr marL="0" lvl="0" indent="0">
              <a:buSzPts val="1600"/>
              <a:buNone/>
            </a:pPr>
            <a:r>
              <a:rPr lang="pt-BR" dirty="0"/>
              <a:t>120 estrelas para coletar.</a:t>
            </a:r>
          </a:p>
          <a:p>
            <a:pPr marL="0" lvl="0" indent="0">
              <a:buSzPts val="1600"/>
              <a:buNone/>
            </a:pPr>
            <a:r>
              <a:rPr lang="pt-BR" b="1" dirty="0"/>
              <a:t>MÉTODO TEACCH</a:t>
            </a:r>
            <a:r>
              <a:rPr lang="pt-BR" dirty="0"/>
              <a:t> – Programa de Tratamento e Educação para Autistas e</a:t>
            </a:r>
          </a:p>
          <a:p>
            <a:pPr marL="0" lvl="0" indent="0">
              <a:buSzPts val="1600"/>
              <a:buNone/>
            </a:pPr>
            <a:r>
              <a:rPr lang="pt-BR" dirty="0"/>
              <a:t>Crianças com Déficits relacionados com a comunicação (TEACCH), criado em</a:t>
            </a:r>
          </a:p>
          <a:p>
            <a:pPr marL="0" lvl="0" indent="0">
              <a:buSzPts val="1600"/>
              <a:buNone/>
            </a:pPr>
            <a:r>
              <a:rPr lang="pt-BR" dirty="0"/>
              <a:t>1964, na Universidade da Carolina do Norte (EUA), é um programa</a:t>
            </a:r>
          </a:p>
          <a:p>
            <a:pPr marL="0" lvl="0" indent="0">
              <a:buSzPts val="1600"/>
              <a:buNone/>
            </a:pPr>
            <a:r>
              <a:rPr lang="pt-BR" dirty="0"/>
              <a:t>mundialmente utilizado para auxiliar no processo de alfabetização de crianças</a:t>
            </a:r>
          </a:p>
          <a:p>
            <a:pPr marL="0" lvl="0" indent="0">
              <a:buSzPts val="1600"/>
              <a:buNone/>
            </a:pPr>
            <a:r>
              <a:rPr lang="pt-BR" dirty="0"/>
              <a:t>com o transtorno de desenvolvimento.</a:t>
            </a:r>
            <a:endParaRPr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420446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TÓPICOS DE REFERÊNCIA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" name="Google Shape;149;p2"/>
          <p:cNvSpPr txBox="1">
            <a:spLocks noGrp="1"/>
          </p:cNvSpPr>
          <p:nvPr>
            <p:ph type="body" idx="1"/>
          </p:nvPr>
        </p:nvSpPr>
        <p:spPr>
          <a:xfrm>
            <a:off x="3088452" y="165273"/>
            <a:ext cx="5939933" cy="4866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lnSpcReduction="10000"/>
          </a:bodyPr>
          <a:lstStyle/>
          <a:p>
            <a:pPr marL="0" lvl="0" indent="0">
              <a:buSzPts val="1600"/>
              <a:buNone/>
            </a:pPr>
            <a:r>
              <a:rPr lang="pt-BR" b="1" dirty="0"/>
              <a:t>MATRAQUINHA</a:t>
            </a:r>
            <a:r>
              <a:rPr lang="pt-BR" dirty="0"/>
              <a:t> – Matraquinha é um aplicativo de comunicação alternativa</a:t>
            </a:r>
          </a:p>
          <a:p>
            <a:pPr marL="0" lvl="0" indent="0">
              <a:buSzPts val="1600"/>
              <a:buNone/>
            </a:pPr>
            <a:r>
              <a:rPr lang="pt-BR" dirty="0"/>
              <a:t>para ajudar crianças e adolescentes com autismo a transmitirem seus desejos</a:t>
            </a:r>
          </a:p>
          <a:p>
            <a:pPr marL="0" lvl="0" indent="0">
              <a:buSzPts val="1600"/>
              <a:buNone/>
            </a:pPr>
            <a:r>
              <a:rPr lang="pt-BR" dirty="0"/>
              <a:t>e sentimentos, o funcionamento é bem simples, ao clicar nas figuras o</a:t>
            </a:r>
          </a:p>
          <a:p>
            <a:pPr marL="0" lvl="0" indent="0">
              <a:buSzPts val="1600"/>
              <a:buNone/>
            </a:pPr>
            <a:r>
              <a:rPr lang="pt-BR" dirty="0"/>
              <a:t>aplicativo vai transmitir por voz uma frase completa com os desejos e</a:t>
            </a:r>
          </a:p>
          <a:p>
            <a:pPr marL="0" lvl="0" indent="0">
              <a:buSzPts val="1600"/>
              <a:buNone/>
            </a:pPr>
            <a:r>
              <a:rPr lang="pt-BR" dirty="0"/>
              <a:t>sentimentos que a criança deseja transmitir.</a:t>
            </a:r>
          </a:p>
          <a:p>
            <a:pPr marL="0" lvl="0" indent="0">
              <a:buSzPts val="1600"/>
              <a:buNone/>
            </a:pPr>
            <a:r>
              <a:rPr lang="pt-BR" b="1" dirty="0"/>
              <a:t>TERAPIA DA LINGUAGEM E COGNIÇÃO COM MITA </a:t>
            </a:r>
            <a:r>
              <a:rPr lang="pt-BR" dirty="0"/>
              <a:t>– MITA é uma aplicação</a:t>
            </a:r>
          </a:p>
          <a:p>
            <a:pPr marL="0" lvl="0" indent="0">
              <a:buSzPts val="1600"/>
              <a:buNone/>
            </a:pPr>
            <a:r>
              <a:rPr lang="pt-BR" dirty="0"/>
              <a:t>específica de intervenção precoce para crianças com autismo, com atraso do</a:t>
            </a:r>
          </a:p>
          <a:p>
            <a:pPr marL="0" lvl="0" indent="0">
              <a:buSzPts val="1600"/>
              <a:buNone/>
            </a:pPr>
            <a:r>
              <a:rPr lang="pt-BR" dirty="0"/>
              <a:t>desenvolvimento ou com dificuldades de aprendizagem. Inclui tarefas</a:t>
            </a:r>
          </a:p>
          <a:p>
            <a:pPr marL="0" lvl="0" indent="0">
              <a:buSzPts val="1600"/>
              <a:buNone/>
            </a:pPr>
            <a:r>
              <a:rPr lang="pt-BR" dirty="0"/>
              <a:t>interativas e inteligentes, feitas para ajudar crianças a aprender como juntar</a:t>
            </a:r>
          </a:p>
          <a:p>
            <a:pPr marL="0" lvl="0" indent="0">
              <a:buSzPts val="1600"/>
              <a:buNone/>
            </a:pPr>
            <a:r>
              <a:rPr lang="pt-BR" dirty="0"/>
              <a:t>mentalmente vários objetos. Focado em desenvolvimento geral da criança,</a:t>
            </a:r>
          </a:p>
          <a:p>
            <a:pPr marL="0" lvl="0" indent="0">
              <a:buSzPts val="1600"/>
              <a:buNone/>
            </a:pPr>
            <a:r>
              <a:rPr lang="pt-BR" dirty="0"/>
              <a:t>especificamente em termos de linguagem, atenção e habilidades visuais.</a:t>
            </a:r>
          </a:p>
          <a:p>
            <a:pPr marL="0" lvl="0" indent="0">
              <a:buSzPts val="1600"/>
              <a:buNone/>
            </a:pPr>
            <a:r>
              <a:rPr lang="pt-BR" b="1" dirty="0"/>
              <a:t>ABC AUTISMO </a:t>
            </a:r>
            <a:r>
              <a:rPr lang="pt-BR" dirty="0"/>
              <a:t>– Aplicativo de atividades que utiliza fundamentos da</a:t>
            </a:r>
          </a:p>
          <a:p>
            <a:pPr marL="0" lvl="0" indent="0">
              <a:buSzPts val="1600"/>
              <a:buNone/>
            </a:pPr>
            <a:r>
              <a:rPr lang="pt-BR" dirty="0"/>
              <a:t>metodologia TEACCH e tem como objetivo auxiliar no processo de</a:t>
            </a:r>
          </a:p>
          <a:p>
            <a:pPr marL="0" lvl="0" indent="0">
              <a:buSzPts val="1600"/>
              <a:buNone/>
            </a:pPr>
            <a:r>
              <a:rPr lang="pt-BR" dirty="0"/>
              <a:t>aprendizagem de crianças autistas por meio de atividades divertidas e lúdicas.</a:t>
            </a:r>
          </a:p>
          <a:p>
            <a:pPr marL="0" lvl="0" indent="0">
              <a:buSzPts val="1600"/>
              <a:buNone/>
            </a:pPr>
            <a:r>
              <a:rPr lang="pt-BR" dirty="0"/>
              <a:t>As atividades têm níveis de dificuldade diferentes, 40 fases interativas e até</a:t>
            </a:r>
          </a:p>
          <a:p>
            <a:pPr marL="0" lvl="0" indent="0">
              <a:buSzPts val="1600"/>
              <a:buNone/>
            </a:pPr>
            <a:r>
              <a:rPr lang="pt-BR" dirty="0"/>
              <a:t>120 estrelas para coletar.</a:t>
            </a:r>
          </a:p>
          <a:p>
            <a:pPr marL="0" lvl="0" indent="0">
              <a:buSzPts val="1600"/>
              <a:buNone/>
            </a:pPr>
            <a:r>
              <a:rPr lang="pt-BR" b="1" dirty="0"/>
              <a:t>MÉTODO TEACCH</a:t>
            </a:r>
            <a:r>
              <a:rPr lang="pt-BR" dirty="0"/>
              <a:t> – Programa de Tratamento e Educação para Autistas e</a:t>
            </a:r>
          </a:p>
          <a:p>
            <a:pPr marL="0" lvl="0" indent="0">
              <a:buSzPts val="1600"/>
              <a:buNone/>
            </a:pPr>
            <a:r>
              <a:rPr lang="pt-BR" dirty="0"/>
              <a:t>Crianças com Déficits relacionados com a comunicação (TEACCH), criado em</a:t>
            </a:r>
          </a:p>
          <a:p>
            <a:pPr marL="0" lvl="0" indent="0">
              <a:buSzPts val="1600"/>
              <a:buNone/>
            </a:pPr>
            <a:r>
              <a:rPr lang="pt-BR" dirty="0"/>
              <a:t>1964, na Universidade da Carolina do Norte (EUA), é um programa</a:t>
            </a:r>
          </a:p>
          <a:p>
            <a:pPr marL="0" lvl="0" indent="0">
              <a:buSzPts val="1600"/>
              <a:buNone/>
            </a:pPr>
            <a:r>
              <a:rPr lang="pt-BR" dirty="0"/>
              <a:t>mundialmente utilizado para auxiliar no processo de alfabetização de crianças</a:t>
            </a:r>
          </a:p>
          <a:p>
            <a:pPr marL="0" lvl="0" indent="0">
              <a:buSzPts val="1600"/>
              <a:buNone/>
            </a:pPr>
            <a:r>
              <a:rPr lang="pt-BR" dirty="0"/>
              <a:t>com o transtorno de desenvolvimento.</a:t>
            </a:r>
            <a:endParaRPr dirty="0"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97194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CASO DE USO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0366" y="626743"/>
            <a:ext cx="5229225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614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47;p2"/>
          <p:cNvSpPr txBox="1">
            <a:spLocks noGrp="1"/>
          </p:cNvSpPr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 smtClean="0"/>
              <a:t>DIAGRAMA DE CLASSE</a:t>
            </a:r>
            <a:endParaRPr dirty="0">
              <a:uFillTx/>
            </a:endParaRPr>
          </a:p>
        </p:txBody>
      </p:sp>
      <p:cxnSp>
        <p:nvCxnSpPr>
          <p:cNvPr id="6" name="Google Shape;148;p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Imagem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634" y="157656"/>
            <a:ext cx="5780689" cy="484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83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1520</Words>
  <Application>Microsoft Office PowerPoint</Application>
  <PresentationFormat>On-screen Show (16:9)</PresentationFormat>
  <Paragraphs>170</Paragraphs>
  <Slides>47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Century Gothic</vt:lpstr>
      <vt:lpstr>Montserrat</vt:lpstr>
      <vt:lpstr>Lato</vt:lpstr>
      <vt:lpstr>Arial</vt:lpstr>
      <vt:lpstr>Focus</vt:lpstr>
      <vt:lpstr>Amigo Azul</vt:lpstr>
      <vt:lpstr>TEA – TRANSTORNO DO ESPECTRO AUTISTA</vt:lpstr>
      <vt:lpstr>INTRODUÇÃO</vt:lpstr>
      <vt:lpstr>INTRODUÇÃO</vt:lpstr>
      <vt:lpstr>TECNOLOGIAS UTILIZADAS</vt:lpstr>
      <vt:lpstr>TÓPICOS DE REFERÊNCIA</vt:lpstr>
      <vt:lpstr>TÓPICOS DE REFERÊNCIA</vt:lpstr>
      <vt:lpstr>CASO DE USO</vt:lpstr>
      <vt:lpstr>DIAGRAMA DE CLASSE</vt:lpstr>
      <vt:lpstr>PowerPoint Presentation</vt:lpstr>
      <vt:lpstr>CADASTRO DE USUÁRIO</vt:lpstr>
      <vt:lpstr>MENUS</vt:lpstr>
      <vt:lpstr>ATIVIDADES</vt:lpstr>
      <vt:lpstr>COMUNICAÇÃO</vt:lpstr>
      <vt:lpstr>FIREBASE</vt:lpstr>
      <vt:lpstr>RELATÓRIO WEB</vt:lpstr>
      <vt:lpstr>PowerPoint Presentation</vt:lpstr>
      <vt:lpstr>PowerPoint Presentation</vt:lpstr>
      <vt:lpstr>MODELO CONCEITUAL</vt:lpstr>
      <vt:lpstr>MODELO LÓGICO</vt:lpstr>
      <vt:lpstr>PowerPoint Presentation</vt:lpstr>
      <vt:lpstr>User Stories</vt:lpstr>
      <vt:lpstr>PowerPoint Presentation</vt:lpstr>
      <vt:lpstr>Glossário de Termos do Negócio</vt:lpstr>
      <vt:lpstr>Glossário de Termos do Negócio</vt:lpstr>
      <vt:lpstr>Glossário de Termos do Negócio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Materiais e Métodos</vt:lpstr>
      <vt:lpstr>PowerPoint Presentation</vt:lpstr>
      <vt:lpstr>PowerPoint Presentation</vt:lpstr>
      <vt:lpstr>Resultados e Discussões</vt:lpstr>
      <vt:lpstr>PowerPoint Presentation</vt:lpstr>
      <vt:lpstr>Considerações Finais</vt:lpstr>
      <vt:lpstr>PowerPoint Presentation</vt:lpstr>
      <vt:lpstr>Referências Bibliográficas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Amigo Azul</dc:title>
  <dc:creator>UniCesumar</dc:creator>
  <cp:lastModifiedBy>Lucas P.s</cp:lastModifiedBy>
  <cp:revision>30</cp:revision>
  <dcterms:modified xsi:type="dcterms:W3CDTF">2019-09-16T22:48:50Z</dcterms:modified>
</cp:coreProperties>
</file>